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9" r:id="rId3"/>
    <p:sldId id="266" r:id="rId4"/>
    <p:sldId id="261" r:id="rId5"/>
    <p:sldId id="277" r:id="rId6"/>
    <p:sldId id="270" r:id="rId7"/>
    <p:sldId id="280" r:id="rId8"/>
    <p:sldId id="278" r:id="rId9"/>
    <p:sldId id="279" r:id="rId10"/>
    <p:sldId id="281" r:id="rId11"/>
    <p:sldId id="259" r:id="rId12"/>
    <p:sldId id="272" r:id="rId13"/>
    <p:sldId id="263" r:id="rId14"/>
    <p:sldId id="28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EFF"/>
    <a:srgbClr val="002164"/>
    <a:srgbClr val="001B50"/>
    <a:srgbClr val="00133A"/>
    <a:srgbClr val="002A7E"/>
    <a:srgbClr val="002774"/>
    <a:srgbClr val="001C54"/>
    <a:srgbClr val="003FBC"/>
    <a:srgbClr val="FFC000"/>
    <a:srgbClr val="FFB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9696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885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713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086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367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141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571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463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634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2725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463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84BEB5E-0E39-4DEF-B46C-DBDFB62FF1CF}" type="datetimeFigureOut">
              <a:rPr lang="es-CL" smtClean="0"/>
              <a:t>04-03-2018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CEA96678-4010-4126-A798-F27AF36FDCF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620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51249" y="2673240"/>
            <a:ext cx="6290505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3600" dirty="0"/>
              <a:t> </a:t>
            </a:r>
            <a:r>
              <a:rPr lang="es-CL" sz="36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s-CL" sz="3600" dirty="0">
                <a:solidFill>
                  <a:schemeClr val="bg1"/>
                </a:solidFill>
                <a:latin typeface="arial" panose="020B0604020202020204" pitchFamily="34" charset="0"/>
              </a:rPr>
              <a:t>Introducción a las Finanzas</a:t>
            </a:r>
            <a:r>
              <a:rPr lang="es-CL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es-C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CL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Donato A. Hernández H. </a:t>
            </a:r>
          </a:p>
          <a:p>
            <a:pPr algn="ctr"/>
            <a:endParaRPr lang="es-C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FZA1102-300D(T)</a:t>
            </a:r>
            <a:endParaRPr lang="es-CL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CuadroTexto 2"/>
          <p:cNvSpPr txBox="1"/>
          <p:nvPr/>
        </p:nvSpPr>
        <p:spPr>
          <a:xfrm>
            <a:off x="503583" y="5592417"/>
            <a:ext cx="356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Donatoa.hernandezh@gmail.com </a:t>
            </a:r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4E72D2-27C0-4FA8-89B9-206240D4A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33050" y="50066"/>
            <a:ext cx="2808962" cy="69790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914D91-09D4-4AFE-A21A-F3E6A7153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2" t="31847" r="38276" b="22070"/>
          <a:stretch/>
        </p:blipFill>
        <p:spPr>
          <a:xfrm>
            <a:off x="3369163" y="302927"/>
            <a:ext cx="5300069" cy="23703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760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prstClr val="white"/>
              </a:solidFill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6677281-3A45-4BA5-9359-8A7AC6BAA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80829" y="109472"/>
            <a:ext cx="2808962" cy="697907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02D0E44-7CA2-4842-934D-5438A67337A0}"/>
              </a:ext>
            </a:extLst>
          </p:cNvPr>
          <p:cNvSpPr/>
          <p:nvPr/>
        </p:nvSpPr>
        <p:spPr>
          <a:xfrm>
            <a:off x="365926" y="1576531"/>
            <a:ext cx="6034873" cy="3363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Todos los gerentes de una empresa, sin importar la descripción de sus puestos, normalmente tienen que dar una justificación financiera de los recursos que necesitan para realizar su trabajo. </a:t>
            </a:r>
            <a:r>
              <a:rPr lang="en-GB" dirty="0" err="1"/>
              <a:t>Ya</a:t>
            </a:r>
            <a:r>
              <a:rPr lang="en-GB" dirty="0"/>
              <a:t> sea que </a:t>
            </a:r>
            <a:r>
              <a:rPr lang="en-GB" dirty="0" err="1"/>
              <a:t>usted</a:t>
            </a:r>
            <a:r>
              <a:rPr lang="en-GB" dirty="0"/>
              <a:t> </a:t>
            </a:r>
            <a:r>
              <a:rPr lang="es-ES" dirty="0"/>
              <a:t>contrate a nuevos empleados, negocie un presupuesto de publicidad, o actualice la tecnología que se usa en el proceso de manufactura, la comprensión de los aspectos financieros de sus acciones le ayudará a obtener los recursos que necesita para tener </a:t>
            </a:r>
            <a:r>
              <a:rPr lang="en-GB" dirty="0" err="1"/>
              <a:t>éxito</a:t>
            </a:r>
            <a:r>
              <a:rPr lang="en-GB" dirty="0"/>
              <a:t>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CC149F-0556-452F-A1C7-6B790CF934EC}"/>
              </a:ext>
            </a:extLst>
          </p:cNvPr>
          <p:cNvSpPr txBox="1"/>
          <p:nvPr/>
        </p:nvSpPr>
        <p:spPr>
          <a:xfrm>
            <a:off x="4110606" y="6147393"/>
            <a:ext cx="4288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err="1">
                <a:solidFill>
                  <a:schemeClr val="bg1"/>
                </a:solidFill>
              </a:rPr>
              <a:t>Principiso</a:t>
            </a:r>
            <a:r>
              <a:rPr lang="es-MX" sz="1100" dirty="0">
                <a:solidFill>
                  <a:schemeClr val="bg1"/>
                </a:solidFill>
              </a:rPr>
              <a:t> de la </a:t>
            </a:r>
            <a:r>
              <a:rPr lang="es-MX" sz="1100" dirty="0" err="1">
                <a:solidFill>
                  <a:schemeClr val="bg1"/>
                </a:solidFill>
              </a:rPr>
              <a:t>Adm</a:t>
            </a:r>
            <a:r>
              <a:rPr lang="es-MX" sz="1100" dirty="0">
                <a:solidFill>
                  <a:schemeClr val="bg1"/>
                </a:solidFill>
              </a:rPr>
              <a:t>. Financiera  Lawrence Gitman y Chad </a:t>
            </a:r>
            <a:r>
              <a:rPr lang="es-MX" sz="1100" dirty="0" err="1">
                <a:solidFill>
                  <a:schemeClr val="bg1"/>
                </a:solidFill>
              </a:rPr>
              <a:t>Zutter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0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440030" y="2349000"/>
            <a:ext cx="59105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latin typeface="Arial"/>
              </a:rPr>
              <a:t>Son decisiones de la alta dirección empresarial que tienen por objetivo que la empresa permanezca en el tiempo en concordancia con las estrategias comerciales, para lo cual debe proveer a la empresa de recursos financieros, la correcta utilización y control de ellos y asegurar una rentabilidad que permita retribuir equitativamente a los que participan del negocio: propietarios, trabajadores y acreedores.</a:t>
            </a:r>
            <a:endParaRPr lang="es-CL" b="1" dirty="0">
              <a:solidFill>
                <a:schemeClr val="bg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390C8D6-41CB-418E-A57E-A40E0231E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80829" y="109472"/>
            <a:ext cx="2808962" cy="6979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546E201-CDD6-41B2-92E9-9127AA0AE4BC}"/>
              </a:ext>
            </a:extLst>
          </p:cNvPr>
          <p:cNvSpPr txBox="1"/>
          <p:nvPr/>
        </p:nvSpPr>
        <p:spPr>
          <a:xfrm>
            <a:off x="592430" y="1493240"/>
            <a:ext cx="510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la estrategia financiera?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378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1340427" y="3021897"/>
            <a:ext cx="0" cy="50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3747654" y="2992562"/>
            <a:ext cx="0" cy="50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5957455" y="3021897"/>
            <a:ext cx="0" cy="50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1693718" y="4045738"/>
            <a:ext cx="1463762" cy="70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3747654" y="4045738"/>
            <a:ext cx="0" cy="63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 flipH="1">
            <a:off x="4208318" y="4045738"/>
            <a:ext cx="1454727" cy="775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D90380C3-3504-4812-B077-36DD7576A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80829" y="109472"/>
            <a:ext cx="2808962" cy="697907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0B734C91-7D57-4A6E-A89E-B680A7C7B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55" y="1426875"/>
            <a:ext cx="6029739" cy="422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18110BF-017C-4876-A103-2DC5CA24E21C}"/>
              </a:ext>
            </a:extLst>
          </p:cNvPr>
          <p:cNvSpPr/>
          <p:nvPr/>
        </p:nvSpPr>
        <p:spPr>
          <a:xfrm>
            <a:off x="180829" y="5830173"/>
            <a:ext cx="49055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s-CL" sz="1100" b="1" dirty="0">
                <a:latin typeface="Arial"/>
              </a:rPr>
              <a:t>Material Proporcionado por el Profesor: Patricio Reyes Aceituno (</a:t>
            </a:r>
            <a:r>
              <a:rPr lang="es-CL" sz="1100" b="1" dirty="0" err="1">
                <a:latin typeface="Arial"/>
              </a:rPr>
              <a:t>Udp</a:t>
            </a:r>
            <a:r>
              <a:rPr lang="es-CL" sz="1100" b="1" dirty="0">
                <a:latin typeface="Arial"/>
              </a:rPr>
              <a:t>)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E7FD8AB-7BB7-4E5B-AB27-BBA8B05CCD04}"/>
              </a:ext>
            </a:extLst>
          </p:cNvPr>
          <p:cNvSpPr/>
          <p:nvPr/>
        </p:nvSpPr>
        <p:spPr>
          <a:xfrm>
            <a:off x="440030" y="1023457"/>
            <a:ext cx="6029739" cy="336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Finanzas busca lo siguiente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29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prstClr val="white"/>
              </a:solidFill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6677281-3A45-4BA5-9359-8A7AC6BAA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80829" y="109472"/>
            <a:ext cx="2808962" cy="6979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1969B95-C0B5-4740-92E9-7AE107DC01E6}"/>
              </a:ext>
            </a:extLst>
          </p:cNvPr>
          <p:cNvSpPr txBox="1"/>
          <p:nvPr/>
        </p:nvSpPr>
        <p:spPr>
          <a:xfrm>
            <a:off x="440030" y="1182848"/>
            <a:ext cx="529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¿ Cual es la función de la Administración Financiera?</a:t>
            </a:r>
            <a:endParaRPr lang="en-GB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221AFA2-A75D-418D-A989-E9C73B17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30" y="1998792"/>
            <a:ext cx="58324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2AE695EB-62B1-42BE-9D87-4D8E3F9DC8ED}"/>
              </a:ext>
            </a:extLst>
          </p:cNvPr>
          <p:cNvSpPr/>
          <p:nvPr/>
        </p:nvSpPr>
        <p:spPr>
          <a:xfrm>
            <a:off x="180829" y="5830173"/>
            <a:ext cx="49055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s-CL" sz="1100" b="1" dirty="0">
                <a:latin typeface="Arial"/>
              </a:rPr>
              <a:t>Material Proporcionado por el Profesor: Patricio Reyes Aceituno (</a:t>
            </a:r>
            <a:r>
              <a:rPr lang="es-CL" sz="1100" b="1" dirty="0" err="1">
                <a:latin typeface="Arial"/>
              </a:rPr>
              <a:t>Udp</a:t>
            </a:r>
            <a:r>
              <a:rPr lang="es-CL" sz="1100" b="1" dirty="0">
                <a:latin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367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prstClr val="white"/>
              </a:solidFill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6677281-3A45-4BA5-9359-8A7AC6BAA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80829" y="109472"/>
            <a:ext cx="2808962" cy="6979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DA34AC-FB0A-4AAA-8DBF-D0C846AD0B35}"/>
              </a:ext>
            </a:extLst>
          </p:cNvPr>
          <p:cNvSpPr txBox="1"/>
          <p:nvPr/>
        </p:nvSpPr>
        <p:spPr>
          <a:xfrm>
            <a:off x="1783369" y="1409350"/>
            <a:ext cx="327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Aprendamos a Leer un balance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613BBB-EFA2-4EBB-9D6C-5FD3ED8A0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9" t="51801" r="66830" b="27876"/>
          <a:stretch/>
        </p:blipFill>
        <p:spPr>
          <a:xfrm>
            <a:off x="2143041" y="2015323"/>
            <a:ext cx="2638684" cy="36780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95D5680-7967-4E88-8C7A-93F603E5DF4D}"/>
              </a:ext>
            </a:extLst>
          </p:cNvPr>
          <p:cNvSpPr/>
          <p:nvPr/>
        </p:nvSpPr>
        <p:spPr>
          <a:xfrm>
            <a:off x="1468072" y="2015323"/>
            <a:ext cx="315297" cy="3632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+</a:t>
            </a:r>
          </a:p>
          <a:p>
            <a:pPr algn="ctr"/>
            <a:endParaRPr lang="es-MX" sz="1400" dirty="0"/>
          </a:p>
          <a:p>
            <a:pPr algn="ctr"/>
            <a:r>
              <a:rPr lang="es-MX" dirty="0"/>
              <a:t>Liquidez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-</a:t>
            </a:r>
            <a:endParaRPr lang="en-GB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61A8043-E02D-4F48-970D-CFEC72912DF7}"/>
              </a:ext>
            </a:extLst>
          </p:cNvPr>
          <p:cNvSpPr/>
          <p:nvPr/>
        </p:nvSpPr>
        <p:spPr>
          <a:xfrm>
            <a:off x="5025279" y="2015323"/>
            <a:ext cx="315297" cy="3632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+</a:t>
            </a:r>
          </a:p>
          <a:p>
            <a:pPr algn="ctr"/>
            <a:endParaRPr lang="es-MX" sz="1400" dirty="0"/>
          </a:p>
          <a:p>
            <a:pPr algn="ctr"/>
            <a:r>
              <a:rPr lang="es-MX" dirty="0"/>
              <a:t>Exigible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525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prstClr val="white"/>
              </a:solidFill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440030" y="1564483"/>
            <a:ext cx="63266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>
                <a:solidFill>
                  <a:prstClr val="white"/>
                </a:solidFill>
              </a:rPr>
              <a:t>Normas: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prstClr val="white"/>
                </a:solidFill>
              </a:rPr>
              <a:t> Máximo 15 minutos de atraso.-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prstClr val="white"/>
                </a:solidFill>
              </a:rPr>
              <a:t> Asistencia a controles obligatorio, en el caso de no hacerlo presentar justificativo.-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L" sz="2000" dirty="0">
              <a:solidFill>
                <a:prstClr val="whit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prstClr val="white"/>
                </a:solidFill>
              </a:rPr>
              <a:t>En el caso de faltar a un control o prueba este se tomara a final de semestre.(Incluyendo toda la Materia)</a:t>
            </a:r>
          </a:p>
          <a:p>
            <a:endParaRPr lang="es-CL" sz="2000" dirty="0">
              <a:solidFill>
                <a:prstClr val="white"/>
              </a:solidFill>
            </a:endParaRPr>
          </a:p>
          <a:p>
            <a:endParaRPr lang="es-CL" sz="2000" dirty="0">
              <a:solidFill>
                <a:prstClr val="white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D7258DD-B8F1-4456-95D1-0FF46CC21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80829" y="109472"/>
            <a:ext cx="2808962" cy="6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prstClr val="white"/>
              </a:solidFill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418054" y="1187355"/>
            <a:ext cx="63361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solidFill>
                  <a:schemeClr val="bg1"/>
                </a:solidFill>
              </a:rPr>
              <a:t>DE LA ASISTENCIA </a:t>
            </a:r>
          </a:p>
          <a:p>
            <a:endParaRPr lang="es-CL" b="1" dirty="0">
              <a:solidFill>
                <a:schemeClr val="bg1"/>
              </a:solidFill>
            </a:endParaRPr>
          </a:p>
          <a:p>
            <a:r>
              <a:rPr lang="es-CL" b="1" dirty="0">
                <a:solidFill>
                  <a:schemeClr val="bg1"/>
                </a:solidFill>
              </a:rPr>
              <a:t>Artículo Nº 27. </a:t>
            </a:r>
          </a:p>
          <a:p>
            <a:r>
              <a:rPr lang="es-CL" dirty="0">
                <a:solidFill>
                  <a:schemeClr val="bg1"/>
                </a:solidFill>
              </a:rPr>
              <a:t>La asistencia a clases es obligatoria. Es requisito esencial para aprobar una asignatura de un Plan de Estudios de modalidad presencial, haber asistido al mínimo de clases y actividades establecidas en el programa de asignatura respectivo. En caso de no establecerse en éste el mínimo antes referido, el alumno deberá asistir a lo menos al </a:t>
            </a:r>
            <a:r>
              <a:rPr lang="es-CL" b="1" dirty="0">
                <a:solidFill>
                  <a:schemeClr val="bg1"/>
                </a:solidFill>
              </a:rPr>
              <a:t>setenta y cinco por ciento (75%) </a:t>
            </a:r>
            <a:r>
              <a:rPr lang="es-CL" dirty="0">
                <a:solidFill>
                  <a:schemeClr val="bg1"/>
                </a:solidFill>
              </a:rPr>
              <a:t>de las clases y actividades efectivamente realizadas. En las asignaturas impartidas en modalidad semipresencial o a distancia, se exige a los alumnos un 75% de asistencia a las sesiones presenciales y un 100% de participación en las actividades no presenciales.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6C9FAF-B701-4A2D-97AA-DE835792F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80829" y="109472"/>
            <a:ext cx="2808962" cy="6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7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553599" y="1325817"/>
            <a:ext cx="3703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  Y/O CONTROLES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9557A92-407F-42F4-986F-DD03CD5C2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80829" y="109472"/>
            <a:ext cx="2808962" cy="697907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FD58059-F4AF-48D7-AA53-0FE7E50E6BB4}"/>
              </a:ext>
            </a:extLst>
          </p:cNvPr>
          <p:cNvSpPr/>
          <p:nvPr/>
        </p:nvSpPr>
        <p:spPr>
          <a:xfrm>
            <a:off x="1055172" y="2399251"/>
            <a:ext cx="4699676" cy="30032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/>
              <a:t>Durante este semestre realizaremos a lo menos 3 controles antes del examen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64148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9557A92-407F-42F4-986F-DD03CD5C2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80829" y="109472"/>
            <a:ext cx="2808962" cy="697907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FD58059-F4AF-48D7-AA53-0FE7E50E6BB4}"/>
              </a:ext>
            </a:extLst>
          </p:cNvPr>
          <p:cNvSpPr/>
          <p:nvPr/>
        </p:nvSpPr>
        <p:spPr>
          <a:xfrm>
            <a:off x="1122284" y="1627464"/>
            <a:ext cx="4699676" cy="30032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/>
              <a:t>Presentación e Introducción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41461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438545" y="1398172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6CE38AB-EBB6-4BC8-A7E3-2B5C10869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36584" y="0"/>
            <a:ext cx="2808962" cy="697907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58D60EF-6D1A-44CB-AF99-43BEB496F311}"/>
              </a:ext>
            </a:extLst>
          </p:cNvPr>
          <p:cNvSpPr/>
          <p:nvPr/>
        </p:nvSpPr>
        <p:spPr>
          <a:xfrm>
            <a:off x="855677" y="1270513"/>
            <a:ext cx="5221260" cy="4105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¿ Que piensan al escuchar Finanzas?</a:t>
            </a:r>
          </a:p>
          <a:p>
            <a:pPr algn="ctr"/>
            <a:r>
              <a:rPr lang="es-MX" sz="2800" dirty="0"/>
              <a:t>¿Cómo Nos puede Ayudar?</a:t>
            </a:r>
          </a:p>
          <a:p>
            <a:pPr algn="ctr"/>
            <a:r>
              <a:rPr lang="es-MX" sz="2800" dirty="0"/>
              <a:t>¿Crees que es Importante Las Finanzas Dentro de las organizaciones?</a:t>
            </a:r>
          </a:p>
          <a:p>
            <a:pPr algn="ctr"/>
            <a:r>
              <a:rPr lang="es-MX" sz="2800" dirty="0"/>
              <a:t>¿Qué Esperas de este Curso?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3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prstClr val="white"/>
              </a:solidFill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6677281-3A45-4BA5-9359-8A7AC6BAA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80829" y="109472"/>
            <a:ext cx="2808962" cy="6979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5BEE218-F5B9-4710-8ACB-532268976C32}"/>
              </a:ext>
            </a:extLst>
          </p:cNvPr>
          <p:cNvSpPr txBox="1"/>
          <p:nvPr/>
        </p:nvSpPr>
        <p:spPr>
          <a:xfrm>
            <a:off x="335560" y="1333850"/>
            <a:ext cx="61910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El campo de las finanzas es amplio y dinámico. Afecta todo lo que hacen las empresas, desde la </a:t>
            </a:r>
            <a:r>
              <a:rPr lang="es-ES" b="1" dirty="0">
                <a:solidFill>
                  <a:schemeClr val="bg1"/>
                </a:solidFill>
              </a:rPr>
              <a:t>contratación de personal </a:t>
            </a:r>
            <a:r>
              <a:rPr lang="es-ES" dirty="0">
                <a:solidFill>
                  <a:schemeClr val="bg1"/>
                </a:solidFill>
              </a:rPr>
              <a:t>para la </a:t>
            </a:r>
            <a:r>
              <a:rPr lang="es-ES" b="1" dirty="0">
                <a:solidFill>
                  <a:schemeClr val="bg1"/>
                </a:solidFill>
              </a:rPr>
              <a:t>construcción de una fábrica </a:t>
            </a:r>
            <a:r>
              <a:rPr lang="es-ES" dirty="0">
                <a:solidFill>
                  <a:schemeClr val="bg1"/>
                </a:solidFill>
              </a:rPr>
              <a:t>hasta el lanzamiento de nuevas </a:t>
            </a:r>
            <a:r>
              <a:rPr lang="es-ES" b="1" dirty="0">
                <a:solidFill>
                  <a:schemeClr val="bg1"/>
                </a:solidFill>
              </a:rPr>
              <a:t>campañas de publicidad</a:t>
            </a:r>
            <a:r>
              <a:rPr lang="es-ES" dirty="0">
                <a:solidFill>
                  <a:schemeClr val="bg1"/>
                </a:solidFill>
              </a:rPr>
              <a:t>, o la Adquisición o compra de un nuevo </a:t>
            </a:r>
            <a:r>
              <a:rPr lang="es-ES" b="1" dirty="0">
                <a:solidFill>
                  <a:schemeClr val="bg1"/>
                </a:solidFill>
              </a:rPr>
              <a:t>Sistemas Computacional</a:t>
            </a:r>
            <a:r>
              <a:rPr lang="es-ES" dirty="0">
                <a:solidFill>
                  <a:schemeClr val="bg1"/>
                </a:solidFill>
              </a:rPr>
              <a:t>. Debido a que existen componentes financieros importantes en casi cualquier aspecto de una empresa.-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7DF564-70EA-4C93-BDD2-99E375730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0" t="40075" r="48807" b="30298"/>
          <a:stretch/>
        </p:blipFill>
        <p:spPr>
          <a:xfrm>
            <a:off x="5457925" y="4293768"/>
            <a:ext cx="3400849" cy="15238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D49E3A-08F2-4935-9DF1-39AEF23E32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49" t="9265" r="40734" b="36586"/>
          <a:stretch/>
        </p:blipFill>
        <p:spPr>
          <a:xfrm>
            <a:off x="70260" y="3429000"/>
            <a:ext cx="3615816" cy="22935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694F46D-E306-4F2E-992D-6392B50D6A9F}"/>
              </a:ext>
            </a:extLst>
          </p:cNvPr>
          <p:cNvSpPr txBox="1"/>
          <p:nvPr/>
        </p:nvSpPr>
        <p:spPr>
          <a:xfrm>
            <a:off x="4110606" y="6147393"/>
            <a:ext cx="4288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err="1">
                <a:solidFill>
                  <a:schemeClr val="bg1"/>
                </a:solidFill>
              </a:rPr>
              <a:t>Principiso</a:t>
            </a:r>
            <a:r>
              <a:rPr lang="es-MX" sz="1100" dirty="0">
                <a:solidFill>
                  <a:schemeClr val="bg1"/>
                </a:solidFill>
              </a:rPr>
              <a:t> de la </a:t>
            </a:r>
            <a:r>
              <a:rPr lang="es-MX" sz="1100" dirty="0" err="1">
                <a:solidFill>
                  <a:schemeClr val="bg1"/>
                </a:solidFill>
              </a:rPr>
              <a:t>Adm</a:t>
            </a:r>
            <a:r>
              <a:rPr lang="es-MX" sz="1100" dirty="0">
                <a:solidFill>
                  <a:schemeClr val="bg1"/>
                </a:solidFill>
              </a:rPr>
              <a:t>. Financiera  Lawrence Gitman y Chad </a:t>
            </a:r>
            <a:r>
              <a:rPr lang="es-MX" sz="1100" dirty="0" err="1">
                <a:solidFill>
                  <a:schemeClr val="bg1"/>
                </a:solidFill>
              </a:rPr>
              <a:t>Zutter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9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prstClr val="white"/>
              </a:solidFill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6677281-3A45-4BA5-9359-8A7AC6BAA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80829" y="109472"/>
            <a:ext cx="2808962" cy="69790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1788995-5987-426C-976E-D77B14ED4FD5}"/>
              </a:ext>
            </a:extLst>
          </p:cNvPr>
          <p:cNvSpPr/>
          <p:nvPr/>
        </p:nvSpPr>
        <p:spPr>
          <a:xfrm>
            <a:off x="0" y="1967328"/>
            <a:ext cx="69739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Sabon-Roman"/>
              </a:rPr>
              <a:t>Las </a:t>
            </a:r>
            <a:r>
              <a:rPr lang="es-ES" b="1" dirty="0">
                <a:solidFill>
                  <a:schemeClr val="bg1"/>
                </a:solidFill>
                <a:latin typeface="Sabon-Bold"/>
              </a:rPr>
              <a:t>finanzas </a:t>
            </a:r>
            <a:r>
              <a:rPr lang="es-ES" dirty="0">
                <a:solidFill>
                  <a:schemeClr val="bg1"/>
                </a:solidFill>
                <a:latin typeface="Sabon-Roman"/>
              </a:rPr>
              <a:t>se definen como el arte y la ciencia de administrar el dinero. A nivel personal, las finanzas afectan las decisiones individuales de </a:t>
            </a:r>
            <a:r>
              <a:rPr lang="es-ES" dirty="0">
                <a:solidFill>
                  <a:srgbClr val="0D5EFF"/>
                </a:solidFill>
                <a:latin typeface="Sabon-Roman"/>
              </a:rPr>
              <a:t>cuánto dinero gastar</a:t>
            </a:r>
            <a:r>
              <a:rPr lang="es-ES" dirty="0">
                <a:solidFill>
                  <a:schemeClr val="bg1"/>
                </a:solidFill>
                <a:latin typeface="Sabon-Roman"/>
              </a:rPr>
              <a:t> de los ingresos, </a:t>
            </a:r>
            <a:r>
              <a:rPr lang="es-ES" dirty="0">
                <a:solidFill>
                  <a:srgbClr val="0D5EFF"/>
                </a:solidFill>
                <a:latin typeface="Sabon-Roman"/>
              </a:rPr>
              <a:t>cuánto ahorrar </a:t>
            </a:r>
            <a:r>
              <a:rPr lang="es-ES" dirty="0">
                <a:solidFill>
                  <a:schemeClr val="bg1"/>
                </a:solidFill>
                <a:latin typeface="Sabon-Roman"/>
              </a:rPr>
              <a:t>y </a:t>
            </a:r>
            <a:r>
              <a:rPr lang="es-ES" dirty="0">
                <a:solidFill>
                  <a:srgbClr val="0D5EFF"/>
                </a:solidFill>
                <a:latin typeface="Sabon-Roman"/>
              </a:rPr>
              <a:t>cómo invertir los ahorros</a:t>
            </a:r>
            <a:r>
              <a:rPr lang="es-ES" dirty="0">
                <a:solidFill>
                  <a:schemeClr val="bg1"/>
                </a:solidFill>
                <a:latin typeface="Sabon-Roman"/>
              </a:rPr>
              <a:t>. En el contexto de una empresa, las finanzas implican el mismo tipo de decisiones: cómo incrementar el dinero de los inversionistas, cómo invertir el dinero para obtener una utilidad, y de qué modo conviene reinvertir las ganancias de la empresa o distribuirlas entre los inversionistas. El conocimiento de las técnicas de un buen análisis financiero no solo le ayudará a tomar mejores decisiones financieras como consumidor, sino que también le ayudará a comprender las consecuencias financieras de las decisiones importantes de negocios que tomará independientemente de la carrera que usted elija.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315EC8C-6573-444C-9952-4C3B528AB267}"/>
              </a:ext>
            </a:extLst>
          </p:cNvPr>
          <p:cNvSpPr txBox="1"/>
          <p:nvPr/>
        </p:nvSpPr>
        <p:spPr>
          <a:xfrm>
            <a:off x="4110606" y="6147393"/>
            <a:ext cx="4288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err="1">
                <a:solidFill>
                  <a:schemeClr val="bg1"/>
                </a:solidFill>
              </a:rPr>
              <a:t>Principiso</a:t>
            </a:r>
            <a:r>
              <a:rPr lang="es-MX" sz="1100" dirty="0">
                <a:solidFill>
                  <a:schemeClr val="bg1"/>
                </a:solidFill>
              </a:rPr>
              <a:t> de la </a:t>
            </a:r>
            <a:r>
              <a:rPr lang="es-MX" sz="1100" dirty="0" err="1">
                <a:solidFill>
                  <a:schemeClr val="bg1"/>
                </a:solidFill>
              </a:rPr>
              <a:t>Adm</a:t>
            </a:r>
            <a:r>
              <a:rPr lang="es-MX" sz="1100" dirty="0">
                <a:solidFill>
                  <a:schemeClr val="bg1"/>
                </a:solidFill>
              </a:rPr>
              <a:t>. Financiera  Lawrence Gitman y Chad </a:t>
            </a:r>
            <a:r>
              <a:rPr lang="es-MX" sz="1100" dirty="0" err="1">
                <a:solidFill>
                  <a:schemeClr val="bg1"/>
                </a:solidFill>
              </a:rPr>
              <a:t>Zutter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E3C28B-BCB2-41D8-B7A6-99B2C8A50F5C}"/>
              </a:ext>
            </a:extLst>
          </p:cNvPr>
          <p:cNvSpPr txBox="1"/>
          <p:nvPr/>
        </p:nvSpPr>
        <p:spPr>
          <a:xfrm>
            <a:off x="180830" y="1174459"/>
            <a:ext cx="248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¿Qué son las Finanzas?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E78248-C387-455E-AAAC-DBADEDF3E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2" t="35899" r="53578" b="25005"/>
          <a:stretch/>
        </p:blipFill>
        <p:spPr>
          <a:xfrm>
            <a:off x="6064746" y="109472"/>
            <a:ext cx="2600587" cy="20108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7397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prstClr val="white"/>
              </a:solidFill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8512933" y="0"/>
            <a:ext cx="38637" cy="6858000"/>
          </a:xfrm>
          <a:prstGeom prst="line">
            <a:avLst/>
          </a:prstGeom>
          <a:ln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65333" y="0"/>
            <a:ext cx="38637" cy="6858000"/>
          </a:xfrm>
          <a:prstGeom prst="line">
            <a:avLst/>
          </a:prstGeom>
          <a:ln w="79375" cmpd="dbl">
            <a:solidFill>
              <a:srgbClr val="FFB4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-12879" y="6588604"/>
            <a:ext cx="9144000" cy="159924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/>
          <p:cNvSpPr/>
          <p:nvPr/>
        </p:nvSpPr>
        <p:spPr>
          <a:xfrm>
            <a:off x="-170121" y="6475944"/>
            <a:ext cx="9375670" cy="45719"/>
          </a:xfrm>
          <a:prstGeom prst="rect">
            <a:avLst/>
          </a:prstGeom>
          <a:solidFill>
            <a:srgbClr val="FFB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6677281-3A45-4BA5-9359-8A7AC6BAA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1" t="46734" r="51927" b="39268"/>
          <a:stretch/>
        </p:blipFill>
        <p:spPr>
          <a:xfrm>
            <a:off x="197607" y="39195"/>
            <a:ext cx="2808962" cy="69790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87B8A0B-3D64-43C1-A36A-3589420232AE}"/>
              </a:ext>
            </a:extLst>
          </p:cNvPr>
          <p:cNvSpPr/>
          <p:nvPr/>
        </p:nvSpPr>
        <p:spPr>
          <a:xfrm>
            <a:off x="73827" y="737102"/>
            <a:ext cx="698462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D5EFF"/>
                </a:solidFill>
              </a:rPr>
              <a:t>Servicios</a:t>
            </a:r>
            <a:r>
              <a:rPr lang="en-GB" b="1" dirty="0">
                <a:solidFill>
                  <a:srgbClr val="0D5EFF"/>
                </a:solidFill>
              </a:rPr>
              <a:t> </a:t>
            </a:r>
            <a:r>
              <a:rPr lang="en-GB" b="1" dirty="0" err="1">
                <a:solidFill>
                  <a:srgbClr val="0D5EFF"/>
                </a:solidFill>
              </a:rPr>
              <a:t>financieros</a:t>
            </a:r>
            <a:endParaRPr lang="en-GB" b="1" dirty="0">
              <a:solidFill>
                <a:srgbClr val="0D5EFF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Los </a:t>
            </a:r>
            <a:r>
              <a:rPr lang="es-ES" b="1" dirty="0">
                <a:solidFill>
                  <a:schemeClr val="bg1"/>
                </a:solidFill>
              </a:rPr>
              <a:t>servicios financieros </a:t>
            </a:r>
            <a:r>
              <a:rPr lang="es-ES" dirty="0">
                <a:solidFill>
                  <a:schemeClr val="bg1"/>
                </a:solidFill>
              </a:rPr>
              <a:t>constituyen la parte de las finanzas que se ocupa del diseño y la entrega de productos financieros a individuos, empresas y gobiernos, así como de </a:t>
            </a:r>
            <a:r>
              <a:rPr lang="en-GB" dirty="0" err="1">
                <a:solidFill>
                  <a:schemeClr val="bg1"/>
                </a:solidFill>
              </a:rPr>
              <a:t>brindarles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asesoría</a:t>
            </a:r>
            <a:r>
              <a:rPr lang="en-GB" dirty="0">
                <a:solidFill>
                  <a:schemeClr val="bg1"/>
                </a:solidFill>
              </a:rPr>
              <a:t>. </a:t>
            </a:r>
            <a:r>
              <a:rPr lang="en-GB" dirty="0" err="1">
                <a:solidFill>
                  <a:schemeClr val="bg1"/>
                </a:solidFill>
              </a:rPr>
              <a:t>Implica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varias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oportunidades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interesantes</a:t>
            </a:r>
            <a:r>
              <a:rPr lang="en-GB" dirty="0">
                <a:solidFill>
                  <a:schemeClr val="bg1"/>
                </a:solidFill>
              </a:rPr>
              <a:t> de </a:t>
            </a:r>
            <a:r>
              <a:rPr lang="en-GB" dirty="0" err="1">
                <a:solidFill>
                  <a:schemeClr val="bg1"/>
                </a:solidFill>
              </a:rPr>
              <a:t>carrera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las </a:t>
            </a:r>
            <a:r>
              <a:rPr lang="en-GB" dirty="0" err="1">
                <a:solidFill>
                  <a:schemeClr val="bg1"/>
                </a:solidFill>
              </a:rPr>
              <a:t>áreas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de banca, planeación financiera personal, inversiones, bienes raíces y seguros.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n-GB" b="1" dirty="0" err="1">
                <a:solidFill>
                  <a:srgbClr val="0D5EFF"/>
                </a:solidFill>
              </a:rPr>
              <a:t>Administración</a:t>
            </a:r>
            <a:r>
              <a:rPr lang="en-GB" b="1" dirty="0">
                <a:solidFill>
                  <a:srgbClr val="0D5EFF"/>
                </a:solidFill>
              </a:rPr>
              <a:t> </a:t>
            </a:r>
            <a:r>
              <a:rPr lang="en-GB" b="1" dirty="0" err="1">
                <a:solidFill>
                  <a:srgbClr val="0D5EFF"/>
                </a:solidFill>
              </a:rPr>
              <a:t>financiera</a:t>
            </a:r>
            <a:endParaRPr lang="en-GB" b="1" dirty="0">
              <a:solidFill>
                <a:srgbClr val="0D5EFF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concepto de </a:t>
            </a:r>
            <a:r>
              <a:rPr lang="es-ES" b="1" dirty="0">
                <a:solidFill>
                  <a:schemeClr val="bg1"/>
                </a:solidFill>
              </a:rPr>
              <a:t>administración financiera </a:t>
            </a:r>
            <a:r>
              <a:rPr lang="es-ES" dirty="0">
                <a:solidFill>
                  <a:schemeClr val="bg1"/>
                </a:solidFill>
              </a:rPr>
              <a:t>se refiere a las tareas del </a:t>
            </a:r>
            <a:r>
              <a:rPr lang="es-ES" i="1" dirty="0">
                <a:solidFill>
                  <a:schemeClr val="bg1"/>
                </a:solidFill>
              </a:rPr>
              <a:t>gerente financiero </a:t>
            </a:r>
            <a:r>
              <a:rPr lang="es-ES" dirty="0">
                <a:solidFill>
                  <a:schemeClr val="bg1"/>
                </a:solidFill>
              </a:rPr>
              <a:t>de la empresa. Los </a:t>
            </a:r>
            <a:r>
              <a:rPr lang="es-ES" b="1" dirty="0">
                <a:solidFill>
                  <a:schemeClr val="bg1"/>
                </a:solidFill>
              </a:rPr>
              <a:t>gerentes financieros </a:t>
            </a:r>
            <a:r>
              <a:rPr lang="es-ES" dirty="0">
                <a:solidFill>
                  <a:schemeClr val="bg1"/>
                </a:solidFill>
              </a:rPr>
              <a:t>administran los asuntos financieros de todo tipo de organizaciones: privadas y públicas, grandes y pequeñas, lucrativas o sin fines de lucro. Realizan tareas financieras tan diversas como el desarrollo de un plan financiero o presupuesto, el otorgamiento de crédito a clientes, la evaluación de gastos mayores propuestos, y la recaudación de dinero para financiar las operaciones de la compañía.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22D57E2-C458-4255-A0A0-8CEA997F7D5C}"/>
              </a:ext>
            </a:extLst>
          </p:cNvPr>
          <p:cNvSpPr txBox="1"/>
          <p:nvPr/>
        </p:nvSpPr>
        <p:spPr>
          <a:xfrm>
            <a:off x="4110606" y="6147393"/>
            <a:ext cx="4288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err="1">
                <a:solidFill>
                  <a:schemeClr val="bg1"/>
                </a:solidFill>
              </a:rPr>
              <a:t>Principiso</a:t>
            </a:r>
            <a:r>
              <a:rPr lang="es-MX" sz="1100" dirty="0">
                <a:solidFill>
                  <a:schemeClr val="bg1"/>
                </a:solidFill>
              </a:rPr>
              <a:t> de la </a:t>
            </a:r>
            <a:r>
              <a:rPr lang="es-MX" sz="1100" dirty="0" err="1">
                <a:solidFill>
                  <a:schemeClr val="bg1"/>
                </a:solidFill>
              </a:rPr>
              <a:t>Adm</a:t>
            </a:r>
            <a:r>
              <a:rPr lang="es-MX" sz="1100" dirty="0">
                <a:solidFill>
                  <a:schemeClr val="bg1"/>
                </a:solidFill>
              </a:rPr>
              <a:t>. Financiera  Lawrence Gitman y Chad </a:t>
            </a:r>
            <a:r>
              <a:rPr lang="es-MX" sz="1100" dirty="0" err="1">
                <a:solidFill>
                  <a:schemeClr val="bg1"/>
                </a:solidFill>
              </a:rPr>
              <a:t>Zutter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56383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1034</TotalTime>
  <Words>830</Words>
  <Application>Microsoft Office PowerPoint</Application>
  <PresentationFormat>Presentación en pantalla (4:3)</PresentationFormat>
  <Paragraphs>56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Arial</vt:lpstr>
      <vt:lpstr>Corbel</vt:lpstr>
      <vt:lpstr>Sabon-Bold</vt:lpstr>
      <vt:lpstr>Sabon-Roman</vt:lpstr>
      <vt:lpstr>Wingdings 2</vt:lpstr>
      <vt:lpstr>Marco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Donato Hernández Hernández</dc:creator>
  <cp:lastModifiedBy>Donato Alfonso Hernandez Hernandez</cp:lastModifiedBy>
  <cp:revision>45</cp:revision>
  <dcterms:created xsi:type="dcterms:W3CDTF">2017-03-03T17:19:00Z</dcterms:created>
  <dcterms:modified xsi:type="dcterms:W3CDTF">2018-03-05T02:19:12Z</dcterms:modified>
</cp:coreProperties>
</file>